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2" r:id="rId1"/>
    <p:sldMasterId id="2147483675" r:id="rId2"/>
    <p:sldMasterId id="2147483688" r:id="rId3"/>
    <p:sldMasterId id="2147483703" r:id="rId4"/>
    <p:sldMasterId id="2147483704" r:id="rId5"/>
    <p:sldMasterId id="2147483706" r:id="rId6"/>
    <p:sldMasterId id="2147483708" r:id="rId7"/>
    <p:sldMasterId id="2147483710" r:id="rId8"/>
    <p:sldMasterId id="2147483712" r:id="rId9"/>
  </p:sldMasterIdLst>
  <p:notesMasterIdLst>
    <p:notesMasterId r:id="rId13"/>
  </p:notesMasterIdLst>
  <p:handoutMasterIdLst>
    <p:handoutMasterId r:id="rId14"/>
  </p:handoutMasterIdLst>
  <p:sldIdLst>
    <p:sldId id="378" r:id="rId10"/>
    <p:sldId id="403" r:id="rId11"/>
    <p:sldId id="408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09">
          <p15:clr>
            <a:srgbClr val="A4A3A4"/>
          </p15:clr>
        </p15:guide>
        <p15:guide id="2" pos="3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9E2F"/>
    <a:srgbClr val="B8E4A6"/>
    <a:srgbClr val="003B49"/>
    <a:srgbClr val="005F83"/>
    <a:srgbClr val="0A0AA6"/>
    <a:srgbClr val="B2B4B2"/>
    <a:srgbClr val="3300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75666" autoAdjust="0"/>
  </p:normalViewPr>
  <p:slideViewPr>
    <p:cSldViewPr snapToGrid="0" snapToObjects="1" showGuides="1">
      <p:cViewPr>
        <p:scale>
          <a:sx n="33" d="100"/>
          <a:sy n="33" d="100"/>
        </p:scale>
        <p:origin x="1776" y="243"/>
      </p:cViewPr>
      <p:guideLst>
        <p:guide orient="horz" pos="2109"/>
        <p:guide pos="344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58EE4D-8A6D-FE43-9221-048F51E281B9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D20F39-116C-1340-B5D6-764DD69AD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078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7AD45B-D55B-416C-938F-6E117D78AE10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A66E6F-1E71-40F1-A2D2-2FDF91F15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556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66E6F-1E71-40F1-A2D2-2FDF91F15AF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667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2046061"/>
            <a:ext cx="6972300" cy="264175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5000" b="0" i="0" baseline="0">
                <a:solidFill>
                  <a:srgbClr val="509E2F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TITLE HERE</a:t>
            </a:r>
          </a:p>
          <a:p>
            <a:pPr lvl="0"/>
            <a:r>
              <a:rPr lang="en-US" dirty="0" smtClean="0"/>
              <a:t>ORGON SLAB MEDIUM, 50 PT.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191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510790" y="3586334"/>
            <a:ext cx="8197114" cy="2673790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1pPr>
            <a:lvl2pPr>
              <a:defRPr sz="20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2pPr>
            <a:lvl3pPr marL="1143000" indent="-228600">
              <a:buSzPct val="100000"/>
              <a:buFont typeface="Lucida Grande"/>
              <a:buChar char="&gt;"/>
              <a:defRPr sz="18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3pPr>
            <a:lvl4pPr>
              <a:defRPr sz="16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4pPr>
            <a:lvl5pPr marL="2057400" indent="-228600">
              <a:buFont typeface="Lucida Grande"/>
              <a:buChar char="&gt;"/>
              <a:defRPr sz="14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5pPr>
          </a:lstStyle>
          <a:p>
            <a:pPr lvl="0"/>
            <a:r>
              <a:rPr lang="en-US" dirty="0" smtClean="0"/>
              <a:t>Content here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24 pt.)</a:t>
            </a:r>
          </a:p>
          <a:p>
            <a:pPr lvl="1"/>
            <a:r>
              <a:rPr lang="en-US" dirty="0" smtClean="0"/>
              <a:t>Second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20)</a:t>
            </a:r>
          </a:p>
          <a:p>
            <a:pPr lvl="2"/>
            <a:r>
              <a:rPr lang="en-US" dirty="0" smtClean="0"/>
              <a:t>Third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18)</a:t>
            </a:r>
          </a:p>
          <a:p>
            <a:pPr lvl="3"/>
            <a:r>
              <a:rPr lang="en-US" dirty="0" smtClean="0"/>
              <a:t>Fourth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16)</a:t>
            </a:r>
          </a:p>
          <a:p>
            <a:pPr lvl="4"/>
            <a:r>
              <a:rPr lang="en-US" dirty="0" smtClean="0"/>
              <a:t>Fifth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14)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510790" y="2996760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rgbClr val="509E2F"/>
                </a:solidFill>
                <a:latin typeface="Orgon Slab Light"/>
                <a:cs typeface="Orgon Slab Light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SUB-HEADER HERE (ORGON SLAB LIGHT, 24 PT.)</a:t>
            </a:r>
            <a:endParaRPr 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510790" y="1790002"/>
            <a:ext cx="8184662" cy="991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509E2F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(ORGON SLAB MEDIUM, 30 PT.)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8726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510790" y="3042959"/>
            <a:ext cx="8197114" cy="2673790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1pPr>
            <a:lvl2pPr>
              <a:defRPr sz="20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2pPr>
            <a:lvl3pPr marL="1143000" indent="-228600">
              <a:buSzPct val="100000"/>
              <a:buFont typeface="Lucida Grande"/>
              <a:buChar char="&gt;"/>
              <a:defRPr sz="18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3pPr>
            <a:lvl4pPr>
              <a:defRPr sz="16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4pPr>
            <a:lvl5pPr marL="2057400" indent="-228600">
              <a:buFont typeface="Lucida Grande"/>
              <a:buChar char="&gt;"/>
              <a:defRPr sz="14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5pPr>
          </a:lstStyle>
          <a:p>
            <a:pPr lvl="0"/>
            <a:r>
              <a:rPr lang="en-US" dirty="0" smtClean="0"/>
              <a:t>Content here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24 pt.)</a:t>
            </a:r>
          </a:p>
          <a:p>
            <a:pPr lvl="1"/>
            <a:r>
              <a:rPr lang="en-US" dirty="0" smtClean="0"/>
              <a:t>Second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20)</a:t>
            </a:r>
          </a:p>
          <a:p>
            <a:pPr lvl="2"/>
            <a:r>
              <a:rPr lang="en-US" dirty="0" smtClean="0"/>
              <a:t>Third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18)</a:t>
            </a:r>
          </a:p>
          <a:p>
            <a:pPr lvl="3"/>
            <a:r>
              <a:rPr lang="en-US" dirty="0" smtClean="0"/>
              <a:t>Fourth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16)</a:t>
            </a:r>
          </a:p>
          <a:p>
            <a:pPr lvl="4"/>
            <a:r>
              <a:rPr lang="en-US" dirty="0" smtClean="0"/>
              <a:t>Fifth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14)</a:t>
            </a:r>
            <a:endParaRPr 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510790" y="1790002"/>
            <a:ext cx="8184662" cy="991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509E2F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(ORGON SLAB MEDIUM, 30 PT.)≈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220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510790" y="3042959"/>
            <a:ext cx="8021637" cy="341645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0" baseline="0">
                <a:solidFill>
                  <a:srgbClr val="509E2F"/>
                </a:solidFill>
                <a:latin typeface="Orgon Slab Light"/>
                <a:cs typeface="Orgon Slab Light"/>
              </a:defRPr>
            </a:lvl1pPr>
          </a:lstStyle>
          <a:p>
            <a:r>
              <a:rPr lang="en-US" dirty="0" smtClean="0"/>
              <a:t>Graphic Here</a:t>
            </a:r>
            <a:endParaRPr lang="en-US" dirty="0"/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510790" y="1790002"/>
            <a:ext cx="8184662" cy="991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509E2F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(ORGON SLAB MEDIUM, 30 PT.)≈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552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790" y="439715"/>
            <a:ext cx="3979628" cy="1089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868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63" r:id="rId2"/>
    <p:sldLayoutId id="2147483664" r:id="rId3"/>
    <p:sldLayoutId id="2147483665" r:id="rId4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7070034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790" y="439715"/>
            <a:ext cx="3979628" cy="1089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618348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509E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3958639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790" y="439715"/>
            <a:ext cx="3979628" cy="1089329"/>
          </a:xfrm>
          <a:prstGeom prst="rect">
            <a:avLst/>
          </a:prstGeom>
        </p:spPr>
      </p:pic>
      <p:sp>
        <p:nvSpPr>
          <p:cNvPr id="3" name="TextBox 2"/>
          <p:cNvSpPr txBox="1"/>
          <p:nvPr userDrawn="1"/>
        </p:nvSpPr>
        <p:spPr>
          <a:xfrm>
            <a:off x="5150348" y="679673"/>
            <a:ext cx="3735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33006F"/>
                </a:solidFill>
              </a:rPr>
              <a:t>Campus Curricula Committee Report</a:t>
            </a:r>
          </a:p>
          <a:p>
            <a:pPr algn="ctr"/>
            <a:r>
              <a:rPr lang="en-US" dirty="0" smtClean="0">
                <a:solidFill>
                  <a:srgbClr val="33006F"/>
                </a:solidFill>
              </a:rPr>
              <a:t>19 October 2017</a:t>
            </a:r>
            <a:endParaRPr lang="en-US" dirty="0">
              <a:solidFill>
                <a:srgbClr val="3300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8881923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790" y="439715"/>
            <a:ext cx="3979628" cy="1089329"/>
          </a:xfrm>
          <a:prstGeom prst="rect">
            <a:avLst/>
          </a:prstGeom>
        </p:spPr>
      </p:pic>
      <p:sp>
        <p:nvSpPr>
          <p:cNvPr id="3" name="TextBox 2"/>
          <p:cNvSpPr txBox="1"/>
          <p:nvPr userDrawn="1"/>
        </p:nvSpPr>
        <p:spPr>
          <a:xfrm>
            <a:off x="5150348" y="679673"/>
            <a:ext cx="3735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33006F"/>
                </a:solidFill>
              </a:rPr>
              <a:t>Campus Curricula Committee Report</a:t>
            </a:r>
          </a:p>
          <a:p>
            <a:pPr algn="ctr"/>
            <a:r>
              <a:rPr lang="en-US" dirty="0" smtClean="0">
                <a:solidFill>
                  <a:srgbClr val="33006F"/>
                </a:solidFill>
              </a:rPr>
              <a:t>19 October 2017</a:t>
            </a:r>
            <a:endParaRPr lang="en-US" dirty="0">
              <a:solidFill>
                <a:srgbClr val="3300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9982133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790" y="439715"/>
            <a:ext cx="3979628" cy="1089329"/>
          </a:xfrm>
          <a:prstGeom prst="rect">
            <a:avLst/>
          </a:prstGeom>
        </p:spPr>
      </p:pic>
      <p:sp>
        <p:nvSpPr>
          <p:cNvPr id="3" name="TextBox 2"/>
          <p:cNvSpPr txBox="1"/>
          <p:nvPr userDrawn="1"/>
        </p:nvSpPr>
        <p:spPr>
          <a:xfrm>
            <a:off x="5150348" y="679673"/>
            <a:ext cx="3735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33006F"/>
                </a:solidFill>
              </a:rPr>
              <a:t>Campus Curricula Committee Report</a:t>
            </a:r>
          </a:p>
          <a:p>
            <a:pPr algn="ctr"/>
            <a:r>
              <a:rPr lang="en-US" dirty="0" smtClean="0">
                <a:solidFill>
                  <a:srgbClr val="33006F"/>
                </a:solidFill>
              </a:rPr>
              <a:t>19 October 2017</a:t>
            </a:r>
            <a:endParaRPr lang="en-US" dirty="0">
              <a:solidFill>
                <a:srgbClr val="3300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041660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790" y="439715"/>
            <a:ext cx="3979628" cy="1089329"/>
          </a:xfrm>
          <a:prstGeom prst="rect">
            <a:avLst/>
          </a:prstGeom>
        </p:spPr>
      </p:pic>
      <p:sp>
        <p:nvSpPr>
          <p:cNvPr id="3" name="TextBox 2"/>
          <p:cNvSpPr txBox="1"/>
          <p:nvPr userDrawn="1"/>
        </p:nvSpPr>
        <p:spPr>
          <a:xfrm>
            <a:off x="5150348" y="679673"/>
            <a:ext cx="3735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33006F"/>
                </a:solidFill>
              </a:rPr>
              <a:t>Campus Curricula Committee Report</a:t>
            </a:r>
          </a:p>
          <a:p>
            <a:pPr algn="ctr"/>
            <a:r>
              <a:rPr lang="en-US" dirty="0" smtClean="0">
                <a:solidFill>
                  <a:srgbClr val="33006F"/>
                </a:solidFill>
              </a:rPr>
              <a:t>19 October 2017</a:t>
            </a:r>
            <a:endParaRPr lang="en-US" dirty="0">
              <a:solidFill>
                <a:srgbClr val="3300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804534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790" y="439715"/>
            <a:ext cx="3979628" cy="1089329"/>
          </a:xfrm>
          <a:prstGeom prst="rect">
            <a:avLst/>
          </a:prstGeom>
        </p:spPr>
      </p:pic>
      <p:sp>
        <p:nvSpPr>
          <p:cNvPr id="3" name="TextBox 2"/>
          <p:cNvSpPr txBox="1"/>
          <p:nvPr userDrawn="1"/>
        </p:nvSpPr>
        <p:spPr>
          <a:xfrm>
            <a:off x="5150348" y="679673"/>
            <a:ext cx="3735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33006F"/>
                </a:solidFill>
              </a:rPr>
              <a:t>Campus Curricula Committee Report</a:t>
            </a:r>
          </a:p>
          <a:p>
            <a:pPr algn="ctr"/>
            <a:r>
              <a:rPr lang="en-US" dirty="0" smtClean="0">
                <a:solidFill>
                  <a:srgbClr val="33006F"/>
                </a:solidFill>
              </a:rPr>
              <a:t>19 October 2017</a:t>
            </a:r>
            <a:endParaRPr lang="en-US" dirty="0">
              <a:solidFill>
                <a:srgbClr val="3300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581427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10790" y="3183353"/>
            <a:ext cx="7795010" cy="2673790"/>
          </a:xfrm>
        </p:spPr>
        <p:txBody>
          <a:bodyPr/>
          <a:lstStyle/>
          <a:p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latin typeface="Orgon Slab Medium" panose="02000603000000020004" pitchFamily="50" charset="0"/>
              </a:rPr>
              <a:t>Motion</a:t>
            </a: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latin typeface="Orgon Slab Medium" panose="02000603000000020004" pitchFamily="50" charset="0"/>
              </a:rPr>
              <a:t>: Addition of an </a:t>
            </a:r>
            <a:r>
              <a:rPr lang="en-US" dirty="0">
                <a:solidFill>
                  <a:schemeClr val="accent4">
                    <a:lumMod val="10000"/>
                  </a:schemeClr>
                </a:solidFill>
                <a:latin typeface="Orgon Slab Medium" panose="02000603000000020004" pitchFamily="50" charset="0"/>
              </a:rPr>
              <a:t>o</a:t>
            </a: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latin typeface="Orgon Slab Medium" panose="02000603000000020004" pitchFamily="50" charset="0"/>
              </a:rPr>
              <a:t>pen </a:t>
            </a:r>
            <a:r>
              <a:rPr lang="en-US" dirty="0">
                <a:solidFill>
                  <a:schemeClr val="accent4">
                    <a:lumMod val="10000"/>
                  </a:schemeClr>
                </a:solidFill>
                <a:latin typeface="Orgon Slab Medium" panose="02000603000000020004" pitchFamily="50" charset="0"/>
              </a:rPr>
              <a:t>h</a:t>
            </a: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latin typeface="Orgon Slab Medium" panose="02000603000000020004" pitchFamily="50" charset="0"/>
              </a:rPr>
              <a:t>ouse </a:t>
            </a: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latin typeface="Orgon Slab Medium" panose="02000603000000020004" pitchFamily="50" charset="0"/>
              </a:rPr>
              <a:t>date for this fall</a:t>
            </a:r>
          </a:p>
          <a:p>
            <a:pPr algn="just"/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latin typeface="Orgon Slab Medium" panose="02000603000000020004" pitchFamily="50" charset="0"/>
              </a:rPr>
              <a:t>Motion: Correction </a:t>
            </a:r>
            <a:r>
              <a:rPr lang="en-US" dirty="0">
                <a:solidFill>
                  <a:schemeClr val="accent4">
                    <a:lumMod val="10000"/>
                  </a:schemeClr>
                </a:solidFill>
                <a:latin typeface="Orgon Slab Medium" panose="02000603000000020004" pitchFamily="50" charset="0"/>
              </a:rPr>
              <a:t>to </a:t>
            </a: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latin typeface="Orgon Slab Medium" panose="02000603000000020004" pitchFamily="50" charset="0"/>
              </a:rPr>
              <a:t>2020-2021 </a:t>
            </a: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latin typeface="Orgon Slab Medium" panose="02000603000000020004" pitchFamily="50" charset="0"/>
              </a:rPr>
              <a:t>academic calendar</a:t>
            </a:r>
            <a:endParaRPr lang="en-US" dirty="0" smtClean="0">
              <a:solidFill>
                <a:schemeClr val="accent4">
                  <a:lumMod val="10000"/>
                </a:schemeClr>
              </a:solidFill>
              <a:latin typeface="Orgon Slab Medium" panose="02000603000000020004" pitchFamily="50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510790" y="1790002"/>
            <a:ext cx="8184662" cy="127541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Public Occasions Committee Report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Dr. Sahra Sedigh Sarvestani, Chair</a:t>
            </a:r>
            <a:endParaRPr lang="en-US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68419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510790" y="2381108"/>
            <a:ext cx="8184662" cy="4065412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solidFill>
                  <a:schemeClr val="accent4">
                    <a:lumMod val="10000"/>
                  </a:schemeClr>
                </a:solidFill>
                <a:latin typeface="Orgon Slab Medium" panose="02000603000000020004" pitchFamily="50" charset="0"/>
              </a:rPr>
              <a:t>The Public Occasions Committee moves that the following </a:t>
            </a:r>
            <a:r>
              <a:rPr lang="en-US" sz="2000" dirty="0" smtClean="0">
                <a:solidFill>
                  <a:schemeClr val="accent4">
                    <a:lumMod val="10000"/>
                  </a:schemeClr>
                </a:solidFill>
                <a:latin typeface="Orgon Slab Medium" panose="02000603000000020004" pitchFamily="50" charset="0"/>
              </a:rPr>
              <a:t>be </a:t>
            </a:r>
            <a:r>
              <a:rPr lang="en-US" sz="2000" dirty="0">
                <a:solidFill>
                  <a:schemeClr val="accent4">
                    <a:lumMod val="10000"/>
                  </a:schemeClr>
                </a:solidFill>
                <a:latin typeface="Orgon Slab Medium" panose="02000603000000020004" pitchFamily="50" charset="0"/>
              </a:rPr>
              <a:t>adopted as </a:t>
            </a:r>
            <a:r>
              <a:rPr lang="en-US" sz="2000" dirty="0" smtClean="0">
                <a:solidFill>
                  <a:schemeClr val="accent4">
                    <a:lumMod val="10000"/>
                  </a:schemeClr>
                </a:solidFill>
                <a:latin typeface="Orgon Slab Medium" panose="02000603000000020004" pitchFamily="50" charset="0"/>
              </a:rPr>
              <a:t>Public Occasions dates for the 2020-2021 academic year.</a:t>
            </a:r>
          </a:p>
          <a:p>
            <a:pPr marL="0" indent="0">
              <a:buNone/>
            </a:pPr>
            <a:endParaRPr lang="en-US" sz="2000" dirty="0">
              <a:solidFill>
                <a:schemeClr val="accent4">
                  <a:lumMod val="10000"/>
                </a:schemeClr>
              </a:solidFill>
              <a:latin typeface="Orgon Slab Medium" panose="02000603000000020004" pitchFamily="50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accent4">
                    <a:lumMod val="10000"/>
                  </a:schemeClr>
                </a:solidFill>
                <a:latin typeface="Orgon Slab Medium" panose="02000603000000020004" pitchFamily="50" charset="0"/>
              </a:rPr>
              <a:t>Open </a:t>
            </a:r>
            <a:r>
              <a:rPr lang="en-US" sz="2000" dirty="0" smtClean="0">
                <a:solidFill>
                  <a:schemeClr val="accent4">
                    <a:lumMod val="10000"/>
                  </a:schemeClr>
                </a:solidFill>
                <a:latin typeface="Orgon Slab Medium" panose="02000603000000020004" pitchFamily="50" charset="0"/>
              </a:rPr>
              <a:t>House			Saturday</a:t>
            </a:r>
            <a:r>
              <a:rPr lang="en-US" sz="2000" dirty="0">
                <a:solidFill>
                  <a:schemeClr val="accent4">
                    <a:lumMod val="10000"/>
                  </a:schemeClr>
                </a:solidFill>
                <a:latin typeface="Orgon Slab Medium" panose="02000603000000020004" pitchFamily="50" charset="0"/>
              </a:rPr>
              <a:t>, October 10, </a:t>
            </a:r>
            <a:r>
              <a:rPr lang="en-US" sz="2000" dirty="0" smtClean="0">
                <a:solidFill>
                  <a:schemeClr val="accent4">
                    <a:lumMod val="10000"/>
                  </a:schemeClr>
                </a:solidFill>
                <a:latin typeface="Orgon Slab Medium" panose="02000603000000020004" pitchFamily="50" charset="0"/>
              </a:rPr>
              <a:t>2020 </a:t>
            </a:r>
            <a:endParaRPr lang="en-US" sz="2000" dirty="0">
              <a:solidFill>
                <a:schemeClr val="accent4">
                  <a:lumMod val="10000"/>
                </a:schemeClr>
              </a:solidFill>
              <a:latin typeface="Orgon Slab Medium" panose="02000603000000020004" pitchFamily="50" charset="0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chemeClr val="accent4">
                    <a:lumMod val="10000"/>
                  </a:schemeClr>
                </a:solidFill>
                <a:latin typeface="Orgon Slab Medium" panose="02000603000000020004" pitchFamily="50" charset="0"/>
              </a:rPr>
              <a:t>Homecoming 2020		Friday-Saturday</a:t>
            </a:r>
            <a:r>
              <a:rPr lang="en-US" sz="2000" dirty="0">
                <a:solidFill>
                  <a:schemeClr val="accent4">
                    <a:lumMod val="10000"/>
                  </a:schemeClr>
                </a:solidFill>
                <a:latin typeface="Orgon Slab Medium" panose="02000603000000020004" pitchFamily="50" charset="0"/>
              </a:rPr>
              <a:t>, October 16-17, </a:t>
            </a:r>
            <a:r>
              <a:rPr lang="en-US" sz="2000" dirty="0" smtClean="0">
                <a:solidFill>
                  <a:schemeClr val="accent4">
                    <a:lumMod val="10000"/>
                  </a:schemeClr>
                </a:solidFill>
                <a:latin typeface="Orgon Slab Medium" panose="02000603000000020004" pitchFamily="50" charset="0"/>
              </a:rPr>
              <a:t>2020</a:t>
            </a:r>
            <a:endParaRPr lang="en-US" sz="2000" dirty="0">
              <a:solidFill>
                <a:schemeClr val="accent4">
                  <a:lumMod val="10000"/>
                </a:schemeClr>
              </a:solidFill>
              <a:latin typeface="Orgon Slab Medium" panose="02000603000000020004" pitchFamily="50" charset="0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chemeClr val="accent4">
                    <a:lumMod val="10000"/>
                  </a:schemeClr>
                </a:solidFill>
                <a:latin typeface="Orgon Slab Medium" panose="02000603000000020004" pitchFamily="50" charset="0"/>
              </a:rPr>
              <a:t>Open House			Saturday</a:t>
            </a:r>
            <a:r>
              <a:rPr lang="en-US" sz="2000" dirty="0">
                <a:solidFill>
                  <a:schemeClr val="accent4">
                    <a:lumMod val="10000"/>
                  </a:schemeClr>
                </a:solidFill>
                <a:latin typeface="Orgon Slab Medium" panose="02000603000000020004" pitchFamily="50" charset="0"/>
              </a:rPr>
              <a:t>, October 24, </a:t>
            </a:r>
            <a:r>
              <a:rPr lang="en-US" sz="2000" dirty="0" smtClean="0">
                <a:solidFill>
                  <a:schemeClr val="accent4">
                    <a:lumMod val="10000"/>
                  </a:schemeClr>
                </a:solidFill>
                <a:latin typeface="Orgon Slab Medium" panose="02000603000000020004" pitchFamily="50" charset="0"/>
              </a:rPr>
              <a:t>2020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  <a:latin typeface="Orgon Slab Medium" panose="02000603000000020004" pitchFamily="50" charset="0"/>
              </a:rPr>
              <a:t>Open House			Saturday, </a:t>
            </a:r>
            <a:r>
              <a:rPr lang="en-US" sz="2000" dirty="0" smtClean="0">
                <a:solidFill>
                  <a:srgbClr val="FF0000"/>
                </a:solidFill>
                <a:latin typeface="Orgon Slab Medium" panose="02000603000000020004" pitchFamily="50" charset="0"/>
              </a:rPr>
              <a:t>December 5, </a:t>
            </a:r>
            <a:r>
              <a:rPr lang="en-US" sz="2000" dirty="0">
                <a:solidFill>
                  <a:srgbClr val="FF0000"/>
                </a:solidFill>
                <a:latin typeface="Orgon Slab Medium" panose="02000603000000020004" pitchFamily="50" charset="0"/>
              </a:rPr>
              <a:t>2020 (addition)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accent4">
                    <a:lumMod val="10000"/>
                  </a:schemeClr>
                </a:solidFill>
                <a:latin typeface="Orgon Slab Medium" panose="02000603000000020004" pitchFamily="50" charset="0"/>
              </a:rPr>
              <a:t>Open </a:t>
            </a:r>
            <a:r>
              <a:rPr lang="en-US" sz="2000" dirty="0" smtClean="0">
                <a:solidFill>
                  <a:schemeClr val="accent4">
                    <a:lumMod val="10000"/>
                  </a:schemeClr>
                </a:solidFill>
                <a:latin typeface="Orgon Slab Medium" panose="02000603000000020004" pitchFamily="50" charset="0"/>
              </a:rPr>
              <a:t>House			Saturday</a:t>
            </a:r>
            <a:r>
              <a:rPr lang="en-US" sz="2000" dirty="0">
                <a:solidFill>
                  <a:schemeClr val="accent4">
                    <a:lumMod val="10000"/>
                  </a:schemeClr>
                </a:solidFill>
                <a:latin typeface="Orgon Slab Medium" panose="02000603000000020004" pitchFamily="50" charset="0"/>
              </a:rPr>
              <a:t>, November 7, 2020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accent4">
                    <a:lumMod val="10000"/>
                  </a:schemeClr>
                </a:solidFill>
                <a:latin typeface="Orgon Slab Medium" panose="02000603000000020004" pitchFamily="50" charset="0"/>
              </a:rPr>
              <a:t>Open House			Monday</a:t>
            </a:r>
            <a:r>
              <a:rPr lang="en-US" sz="2000" dirty="0">
                <a:solidFill>
                  <a:schemeClr val="accent4">
                    <a:lumMod val="10000"/>
                  </a:schemeClr>
                </a:solidFill>
                <a:latin typeface="Orgon Slab Medium" panose="02000603000000020004" pitchFamily="50" charset="0"/>
              </a:rPr>
              <a:t>, February 15, 2021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accent4">
                    <a:lumMod val="10000"/>
                  </a:schemeClr>
                </a:solidFill>
                <a:latin typeface="Orgon Slab Medium" panose="02000603000000020004" pitchFamily="50" charset="0"/>
              </a:rPr>
              <a:t>Open House			Friday</a:t>
            </a:r>
            <a:r>
              <a:rPr lang="en-US" sz="2000" dirty="0">
                <a:solidFill>
                  <a:schemeClr val="accent4">
                    <a:lumMod val="10000"/>
                  </a:schemeClr>
                </a:solidFill>
                <a:latin typeface="Orgon Slab Medium" panose="02000603000000020004" pitchFamily="50" charset="0"/>
              </a:rPr>
              <a:t>, April 2, 2021</a:t>
            </a:r>
          </a:p>
          <a:p>
            <a:pPr marL="0" indent="0">
              <a:buNone/>
            </a:pPr>
            <a:endParaRPr lang="en-US" sz="2000" dirty="0" smtClean="0">
              <a:solidFill>
                <a:schemeClr val="accent4">
                  <a:lumMod val="10000"/>
                </a:schemeClr>
              </a:solidFill>
              <a:latin typeface="Orgon Slab Medium" panose="02000603000000020004" pitchFamily="50" charset="0"/>
            </a:endParaRPr>
          </a:p>
          <a:p>
            <a:pPr marL="0" indent="0">
              <a:buNone/>
            </a:pPr>
            <a:endParaRPr lang="en-US" sz="2000" dirty="0">
              <a:solidFill>
                <a:schemeClr val="accent4">
                  <a:lumMod val="10000"/>
                </a:schemeClr>
              </a:solidFill>
              <a:latin typeface="Orgon Slab Medium" panose="02000603000000020004" pitchFamily="50" charset="0"/>
            </a:endParaRPr>
          </a:p>
          <a:p>
            <a:pPr marL="0" indent="0">
              <a:buNone/>
            </a:pPr>
            <a:endParaRPr lang="en-US" sz="2000" dirty="0">
              <a:solidFill>
                <a:schemeClr val="accent4">
                  <a:lumMod val="10000"/>
                </a:schemeClr>
              </a:solidFill>
              <a:latin typeface="Orgon Slab Medium" panose="02000603000000020004" pitchFamily="50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510790" y="1790003"/>
            <a:ext cx="8184662" cy="591106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Motion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33180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510790" y="2381108"/>
            <a:ext cx="8184662" cy="4065412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solidFill>
                  <a:schemeClr val="accent4">
                    <a:lumMod val="10000"/>
                  </a:schemeClr>
                </a:solidFill>
                <a:latin typeface="Orgon Slab Medium" panose="02000603000000020004" pitchFamily="50" charset="0"/>
              </a:rPr>
              <a:t>The Public Occasions Committee moves that the </a:t>
            </a:r>
            <a:r>
              <a:rPr lang="en-US" sz="2000" dirty="0" smtClean="0">
                <a:solidFill>
                  <a:schemeClr val="accent4">
                    <a:lumMod val="10000"/>
                  </a:schemeClr>
                </a:solidFill>
                <a:latin typeface="Orgon Slab Medium" panose="02000603000000020004" pitchFamily="50" charset="0"/>
              </a:rPr>
              <a:t>observed date of the Independence Day holiday be changed to Monday, July 5 on the academic calendar for 2020-2021. </a:t>
            </a:r>
            <a:endParaRPr lang="en-US" sz="2000" dirty="0">
              <a:solidFill>
                <a:schemeClr val="accent4">
                  <a:lumMod val="10000"/>
                </a:schemeClr>
              </a:solidFill>
              <a:latin typeface="Orgon Slab Medium" panose="02000603000000020004" pitchFamily="50" charset="0"/>
            </a:endParaRPr>
          </a:p>
          <a:p>
            <a:pPr marL="0" indent="0">
              <a:buNone/>
            </a:pPr>
            <a:endParaRPr lang="en-US" sz="2000" dirty="0" smtClean="0">
              <a:solidFill>
                <a:schemeClr val="accent4">
                  <a:lumMod val="10000"/>
                </a:schemeClr>
              </a:solidFill>
              <a:latin typeface="Orgon Slab Medium" panose="02000603000000020004" pitchFamily="50" charset="0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chemeClr val="accent4">
                    <a:lumMod val="10000"/>
                  </a:schemeClr>
                </a:solidFill>
                <a:latin typeface="Orgon Slab Medium" panose="02000603000000020004" pitchFamily="50" charset="0"/>
              </a:rPr>
              <a:t>This holiday is currently listed as bein</a:t>
            </a:r>
            <a:r>
              <a:rPr lang="en-US" sz="2000" dirty="0" smtClean="0">
                <a:solidFill>
                  <a:schemeClr val="accent4">
                    <a:lumMod val="10000"/>
                  </a:schemeClr>
                </a:solidFill>
                <a:latin typeface="Orgon Slab Medium" panose="02000603000000020004" pitchFamily="50" charset="0"/>
              </a:rPr>
              <a:t>g observed on Friday, July 2. </a:t>
            </a:r>
            <a:endParaRPr lang="en-US" sz="2000" dirty="0" smtClean="0">
              <a:solidFill>
                <a:schemeClr val="accent4">
                  <a:lumMod val="10000"/>
                </a:schemeClr>
              </a:solidFill>
              <a:latin typeface="Orgon Slab Medium" panose="02000603000000020004" pitchFamily="50" charset="0"/>
            </a:endParaRPr>
          </a:p>
          <a:p>
            <a:pPr marL="0" indent="0">
              <a:buNone/>
            </a:pPr>
            <a:endParaRPr lang="en-US" sz="2000" dirty="0">
              <a:solidFill>
                <a:schemeClr val="accent4">
                  <a:lumMod val="10000"/>
                </a:schemeClr>
              </a:solidFill>
              <a:latin typeface="Orgon Slab Medium" panose="02000603000000020004" pitchFamily="50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510790" y="1790003"/>
            <a:ext cx="8184662" cy="591106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Motion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4160" y="4368047"/>
            <a:ext cx="8581292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457200" algn="l"/>
                <a:tab pos="3657600" algn="l"/>
              </a:tabLst>
            </a:pPr>
            <a:r>
              <a:rPr lang="en-US" sz="1400" b="1" kern="0" dirty="0" smtClean="0">
                <a:solidFill>
                  <a:schemeClr val="accent5">
                    <a:lumMod val="50000"/>
                  </a:schemeClr>
                </a:solidFill>
                <a:latin typeface="Orgon Slab" panose="02000503000000020004" pitchFamily="50" charset="0"/>
              </a:rPr>
              <a:t>	</a:t>
            </a:r>
            <a:r>
              <a:rPr lang="en-US" sz="1600" b="1" u="sng" dirty="0" smtClean="0">
                <a:solidFill>
                  <a:schemeClr val="accent5">
                    <a:lumMod val="50000"/>
                  </a:schemeClr>
                </a:solidFill>
                <a:latin typeface="Orgon Slab" panose="02000503000000020004" pitchFamily="50" charset="0"/>
                <a:ea typeface="Times New Roman" panose="02020603050405020304" pitchFamily="18" charset="0"/>
              </a:rPr>
              <a:t>SUMMER </a:t>
            </a:r>
            <a:r>
              <a:rPr lang="en-US" sz="1600" b="1" u="sng" dirty="0">
                <a:solidFill>
                  <a:schemeClr val="accent5">
                    <a:lumMod val="50000"/>
                  </a:schemeClr>
                </a:solidFill>
                <a:latin typeface="Orgon Slab" panose="02000503000000020004" pitchFamily="50" charset="0"/>
                <a:ea typeface="Times New Roman" panose="02020603050405020304" pitchFamily="18" charset="0"/>
              </a:rPr>
              <a:t>SESSION </a:t>
            </a:r>
            <a:r>
              <a:rPr lang="en-US" sz="1600" b="1" u="sng" dirty="0" smtClean="0">
                <a:solidFill>
                  <a:schemeClr val="accent5">
                    <a:lumMod val="50000"/>
                  </a:schemeClr>
                </a:solidFill>
                <a:latin typeface="Orgon Slab" panose="02000503000000020004" pitchFamily="50" charset="0"/>
                <a:ea typeface="Times New Roman" panose="02020603050405020304" pitchFamily="18" charset="0"/>
              </a:rPr>
              <a:t>2021</a:t>
            </a:r>
            <a:endParaRPr lang="en-US" sz="2400" dirty="0">
              <a:solidFill>
                <a:schemeClr val="accent5">
                  <a:lumMod val="50000"/>
                </a:schemeClr>
              </a:solidFill>
              <a:latin typeface="Orgon Slab" panose="02000503000000020004" pitchFamily="50" charset="0"/>
              <a:ea typeface="Times New Roman" panose="02020603050405020304" pitchFamily="18" charset="0"/>
            </a:endParaRPr>
          </a:p>
          <a:p>
            <a:pPr>
              <a:tabLst>
                <a:tab pos="457200" algn="l"/>
                <a:tab pos="3657600" algn="l"/>
              </a:tabLst>
            </a:pPr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Orgon Slab" panose="02000503000000020004" pitchFamily="50" charset="0"/>
                <a:ea typeface="Times New Roman" panose="02020603050405020304" pitchFamily="18" charset="0"/>
              </a:rPr>
              <a:t>	Open Registration Ends		June </a:t>
            </a:r>
            <a:r>
              <a:rPr lang="en-US" sz="1400" dirty="0" smtClean="0">
                <a:solidFill>
                  <a:schemeClr val="accent5">
                    <a:lumMod val="50000"/>
                  </a:schemeClr>
                </a:solidFill>
                <a:latin typeface="Orgon Slab" panose="02000503000000020004" pitchFamily="50" charset="0"/>
                <a:ea typeface="Times New Roman" panose="02020603050405020304" pitchFamily="18" charset="0"/>
              </a:rPr>
              <a:t>6, 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Orgon Slab" panose="02000503000000020004" pitchFamily="50" charset="0"/>
                <a:ea typeface="Times New Roman" panose="02020603050405020304" pitchFamily="18" charset="0"/>
              </a:rPr>
              <a:t>Sunday</a:t>
            </a:r>
            <a:endParaRPr lang="en-US" sz="2000" dirty="0">
              <a:solidFill>
                <a:schemeClr val="accent5">
                  <a:lumMod val="50000"/>
                </a:schemeClr>
              </a:solidFill>
              <a:latin typeface="Orgon Slab" panose="02000503000000020004" pitchFamily="50" charset="0"/>
              <a:ea typeface="Times New Roman" panose="02020603050405020304" pitchFamily="18" charset="0"/>
            </a:endParaRPr>
          </a:p>
          <a:p>
            <a:pPr>
              <a:tabLst>
                <a:tab pos="457200" algn="l"/>
                <a:tab pos="3657600" algn="l"/>
              </a:tabLst>
            </a:pPr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Orgon Slab" panose="02000503000000020004" pitchFamily="50" charset="0"/>
                <a:ea typeface="Times New Roman" panose="02020603050405020304" pitchFamily="18" charset="0"/>
              </a:rPr>
              <a:t>	Summer session opens 8:00 a.m.		June </a:t>
            </a:r>
            <a:r>
              <a:rPr lang="en-US" sz="1400" dirty="0" smtClean="0">
                <a:solidFill>
                  <a:schemeClr val="accent5">
                    <a:lumMod val="50000"/>
                  </a:schemeClr>
                </a:solidFill>
                <a:latin typeface="Orgon Slab" panose="02000503000000020004" pitchFamily="50" charset="0"/>
                <a:ea typeface="Times New Roman" panose="02020603050405020304" pitchFamily="18" charset="0"/>
              </a:rPr>
              <a:t>7, 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Orgon Slab" panose="02000503000000020004" pitchFamily="50" charset="0"/>
                <a:ea typeface="Times New Roman" panose="02020603050405020304" pitchFamily="18" charset="0"/>
              </a:rPr>
              <a:t>Monday</a:t>
            </a:r>
            <a:endParaRPr lang="en-US" sz="2000" dirty="0">
              <a:solidFill>
                <a:schemeClr val="accent5">
                  <a:lumMod val="50000"/>
                </a:schemeClr>
              </a:solidFill>
              <a:latin typeface="Orgon Slab" panose="02000503000000020004" pitchFamily="50" charset="0"/>
              <a:ea typeface="Times New Roman" panose="02020603050405020304" pitchFamily="18" charset="0"/>
            </a:endParaRPr>
          </a:p>
          <a:p>
            <a:pPr>
              <a:tabLst>
                <a:tab pos="457200" algn="l"/>
                <a:tab pos="3657600" algn="l"/>
              </a:tabLst>
            </a:pPr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Orgon Slab" panose="02000503000000020004" pitchFamily="50" charset="0"/>
                <a:ea typeface="Times New Roman" panose="02020603050405020304" pitchFamily="18" charset="0"/>
              </a:rPr>
              <a:t>	Classwork begins 8:00 a.m.		June </a:t>
            </a:r>
            <a:r>
              <a:rPr lang="en-US" sz="1400" dirty="0" smtClean="0">
                <a:solidFill>
                  <a:schemeClr val="accent5">
                    <a:lumMod val="50000"/>
                  </a:schemeClr>
                </a:solidFill>
                <a:latin typeface="Orgon Slab" panose="02000503000000020004" pitchFamily="50" charset="0"/>
                <a:ea typeface="Times New Roman" panose="02020603050405020304" pitchFamily="18" charset="0"/>
              </a:rPr>
              <a:t>7, Monday</a:t>
            </a:r>
            <a:endParaRPr lang="en-US" sz="2000" dirty="0" smtClean="0">
              <a:solidFill>
                <a:schemeClr val="accent5">
                  <a:lumMod val="50000"/>
                </a:schemeClr>
              </a:solidFill>
              <a:latin typeface="Orgon Slab" panose="02000503000000020004" pitchFamily="50" charset="0"/>
              <a:ea typeface="Times New Roman" panose="02020603050405020304" pitchFamily="18" charset="0"/>
            </a:endParaRPr>
          </a:p>
          <a:p>
            <a:pPr>
              <a:tabLst>
                <a:tab pos="457200" algn="l"/>
                <a:tab pos="3657600" algn="l"/>
              </a:tabLst>
            </a:pPr>
            <a:r>
              <a:rPr lang="en-US" sz="1400" dirty="0" smtClean="0">
                <a:solidFill>
                  <a:schemeClr val="accent5">
                    <a:lumMod val="50000"/>
                  </a:schemeClr>
                </a:solidFill>
                <a:latin typeface="Orgon Slab" panose="02000503000000020004" pitchFamily="50" charset="0"/>
                <a:ea typeface="Times New Roman" panose="02020603050405020304" pitchFamily="18" charset="0"/>
              </a:rPr>
              <a:t>	</a:t>
            </a:r>
            <a:r>
              <a:rPr lang="en-US" sz="1400" dirty="0" smtClean="0">
                <a:solidFill>
                  <a:srgbClr val="FF0000"/>
                </a:solidFill>
                <a:latin typeface="Orgon Slab" panose="02000503000000020004" pitchFamily="50" charset="0"/>
                <a:ea typeface="Times New Roman" panose="02020603050405020304" pitchFamily="18" charset="0"/>
              </a:rPr>
              <a:t>Independence Day Holiday (observed)		July 5, Monday</a:t>
            </a:r>
            <a:endParaRPr lang="en-US" sz="2000" dirty="0" smtClean="0">
              <a:solidFill>
                <a:srgbClr val="FF0000"/>
              </a:solidFill>
              <a:latin typeface="Orgon Slab" panose="02000503000000020004" pitchFamily="50" charset="0"/>
              <a:ea typeface="Times New Roman" panose="02020603050405020304" pitchFamily="18" charset="0"/>
            </a:endParaRPr>
          </a:p>
          <a:p>
            <a:pPr>
              <a:tabLst>
                <a:tab pos="457200" algn="l"/>
                <a:tab pos="3657600" algn="l"/>
              </a:tabLst>
            </a:pPr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Orgon Slab" panose="02000503000000020004" pitchFamily="50" charset="0"/>
                <a:ea typeface="Times New Roman" panose="02020603050405020304" pitchFamily="18" charset="0"/>
              </a:rPr>
              <a:t>	Final Examinations begin 8:00 a.m.		July </a:t>
            </a:r>
            <a:r>
              <a:rPr lang="en-US" sz="1400" dirty="0" smtClean="0">
                <a:solidFill>
                  <a:schemeClr val="accent5">
                    <a:lumMod val="50000"/>
                  </a:schemeClr>
                </a:solidFill>
                <a:latin typeface="Orgon Slab" panose="02000503000000020004" pitchFamily="50" charset="0"/>
                <a:ea typeface="Times New Roman" panose="02020603050405020304" pitchFamily="18" charset="0"/>
              </a:rPr>
              <a:t>29, 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Orgon Slab" panose="02000503000000020004" pitchFamily="50" charset="0"/>
                <a:ea typeface="Times New Roman" panose="02020603050405020304" pitchFamily="18" charset="0"/>
              </a:rPr>
              <a:t>Thursday</a:t>
            </a:r>
            <a:endParaRPr lang="en-US" sz="2000" dirty="0">
              <a:solidFill>
                <a:schemeClr val="accent5">
                  <a:lumMod val="50000"/>
                </a:schemeClr>
              </a:solidFill>
              <a:latin typeface="Orgon Slab" panose="02000503000000020004" pitchFamily="50" charset="0"/>
              <a:ea typeface="Times New Roman" panose="02020603050405020304" pitchFamily="18" charset="0"/>
            </a:endParaRPr>
          </a:p>
          <a:p>
            <a:pPr>
              <a:tabLst>
                <a:tab pos="457200" algn="l"/>
                <a:tab pos="3657600" algn="l"/>
              </a:tabLst>
            </a:pPr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Orgon Slab" panose="02000503000000020004" pitchFamily="50" charset="0"/>
                <a:ea typeface="Times New Roman" panose="02020603050405020304" pitchFamily="18" charset="0"/>
              </a:rPr>
              <a:t>	Final Examinations end 12:30 p.m.		July </a:t>
            </a:r>
            <a:r>
              <a:rPr lang="en-US" sz="1400" dirty="0" smtClean="0">
                <a:solidFill>
                  <a:schemeClr val="accent5">
                    <a:lumMod val="50000"/>
                  </a:schemeClr>
                </a:solidFill>
                <a:latin typeface="Orgon Slab" panose="02000503000000020004" pitchFamily="50" charset="0"/>
                <a:ea typeface="Times New Roman" panose="02020603050405020304" pitchFamily="18" charset="0"/>
              </a:rPr>
              <a:t>30</a:t>
            </a:r>
            <a:r>
              <a:rPr lang="en-US" sz="1400" dirty="0" smtClean="0">
                <a:solidFill>
                  <a:schemeClr val="accent5">
                    <a:lumMod val="50000"/>
                  </a:schemeClr>
                </a:solidFill>
                <a:latin typeface="Orgon Slab" panose="02000503000000020004" pitchFamily="50" charset="0"/>
                <a:ea typeface="Times New Roman" panose="02020603050405020304" pitchFamily="18" charset="0"/>
              </a:rPr>
              <a:t>, 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Orgon Slab" panose="02000503000000020004" pitchFamily="50" charset="0"/>
                <a:ea typeface="Times New Roman" panose="02020603050405020304" pitchFamily="18" charset="0"/>
              </a:rPr>
              <a:t>Friday</a:t>
            </a:r>
            <a:endParaRPr lang="en-US" sz="2000" dirty="0">
              <a:solidFill>
                <a:schemeClr val="accent5">
                  <a:lumMod val="50000"/>
                </a:schemeClr>
              </a:solidFill>
              <a:latin typeface="Orgon Slab" panose="02000503000000020004" pitchFamily="50" charset="0"/>
              <a:ea typeface="Times New Roman" panose="02020603050405020304" pitchFamily="18" charset="0"/>
            </a:endParaRPr>
          </a:p>
          <a:p>
            <a:pPr>
              <a:tabLst>
                <a:tab pos="457200" algn="l"/>
                <a:tab pos="3657600" algn="l"/>
              </a:tabLst>
            </a:pPr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Orgon Slab" panose="02000503000000020004" pitchFamily="50" charset="0"/>
                <a:ea typeface="Times New Roman" panose="02020603050405020304" pitchFamily="18" charset="0"/>
              </a:rPr>
              <a:t>	Summer Sessions closes 12:30 p.m.		July 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Orgon Slab" panose="02000503000000020004" pitchFamily="50" charset="0"/>
                <a:ea typeface="Times New Roman" panose="02020603050405020304" pitchFamily="18" charset="0"/>
              </a:rPr>
              <a:t> </a:t>
            </a:r>
            <a:r>
              <a:rPr lang="en-US" sz="1400" dirty="0" smtClean="0">
                <a:solidFill>
                  <a:schemeClr val="accent5">
                    <a:lumMod val="50000"/>
                  </a:schemeClr>
                </a:solidFill>
                <a:latin typeface="Orgon Slab" panose="02000503000000020004" pitchFamily="50" charset="0"/>
                <a:ea typeface="Times New Roman" panose="02020603050405020304" pitchFamily="18" charset="0"/>
              </a:rPr>
              <a:t>30</a:t>
            </a:r>
            <a:r>
              <a:rPr lang="en-US" sz="1400" dirty="0" smtClean="0">
                <a:solidFill>
                  <a:schemeClr val="accent5">
                    <a:lumMod val="50000"/>
                  </a:schemeClr>
                </a:solidFill>
                <a:latin typeface="Orgon Slab" panose="02000503000000020004" pitchFamily="50" charset="0"/>
                <a:ea typeface="Times New Roman" panose="02020603050405020304" pitchFamily="18" charset="0"/>
              </a:rPr>
              <a:t>, 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Orgon Slab" panose="02000503000000020004" pitchFamily="50" charset="0"/>
                <a:ea typeface="Times New Roman" panose="02020603050405020304" pitchFamily="18" charset="0"/>
              </a:rPr>
              <a:t>Friday</a:t>
            </a:r>
            <a:endParaRPr lang="en-US" sz="2000" dirty="0">
              <a:solidFill>
                <a:schemeClr val="accent5">
                  <a:lumMod val="50000"/>
                </a:schemeClr>
              </a:solidFill>
              <a:latin typeface="Orgon Slab" panose="02000503000000020004" pitchFamily="50" charset="0"/>
              <a:ea typeface="Times New Roman" panose="02020603050405020304" pitchFamily="18" charset="0"/>
            </a:endParaRPr>
          </a:p>
          <a:p>
            <a:pPr>
              <a:tabLst>
                <a:tab pos="457200" algn="l"/>
                <a:tab pos="3657600" algn="l"/>
              </a:tabLst>
            </a:pPr>
            <a:r>
              <a:rPr lang="en-US" sz="1200" dirty="0">
                <a:solidFill>
                  <a:schemeClr val="accent5">
                    <a:lumMod val="50000"/>
                  </a:schemeClr>
                </a:solidFill>
                <a:latin typeface="Orgon Slab" panose="02000503000000020004" pitchFamily="50" charset="0"/>
                <a:ea typeface="Times New Roman" panose="02020603050405020304" pitchFamily="18" charset="0"/>
              </a:rPr>
              <a:t> </a:t>
            </a:r>
            <a:endParaRPr lang="en-US" sz="2000" dirty="0">
              <a:solidFill>
                <a:schemeClr val="accent5">
                  <a:lumMod val="50000"/>
                </a:schemeClr>
              </a:solidFill>
              <a:latin typeface="Orgon Slab" panose="02000503000000020004" pitchFamily="50" charset="0"/>
              <a:ea typeface="Times New Roman" panose="02020603050405020304" pitchFamily="18" charset="0"/>
            </a:endParaRPr>
          </a:p>
          <a:p>
            <a:pPr>
              <a:tabLst>
                <a:tab pos="457200" algn="l"/>
                <a:tab pos="3657600" algn="l"/>
              </a:tabLst>
            </a:pPr>
            <a:r>
              <a:rPr lang="en-US" sz="1200" dirty="0" smtClean="0">
                <a:solidFill>
                  <a:schemeClr val="accent5">
                    <a:lumMod val="50000"/>
                  </a:schemeClr>
                </a:solidFill>
                <a:latin typeface="Orgon Slab" panose="02000503000000020004" pitchFamily="50" charset="0"/>
                <a:ea typeface="Times New Roman" panose="02020603050405020304" pitchFamily="18" charset="0"/>
              </a:rPr>
              <a:t>	*</a:t>
            </a:r>
            <a:r>
              <a:rPr lang="en-US" sz="1200" dirty="0">
                <a:solidFill>
                  <a:schemeClr val="accent5">
                    <a:lumMod val="50000"/>
                  </a:schemeClr>
                </a:solidFill>
                <a:latin typeface="Orgon Slab" panose="02000503000000020004" pitchFamily="50" charset="0"/>
                <a:ea typeface="Times New Roman" panose="02020603050405020304" pitchFamily="18" charset="0"/>
              </a:rPr>
              <a:t>Schedule shows the regular eight-week Summer Session.  </a:t>
            </a:r>
            <a:endParaRPr lang="en-US" sz="1200" dirty="0">
              <a:solidFill>
                <a:schemeClr val="accent5">
                  <a:lumMod val="50000"/>
                </a:schemeClr>
              </a:solidFill>
              <a:latin typeface="Orgon Slab" panose="02000503000000020004" pitchFamily="50" charset="0"/>
              <a:ea typeface="Times New Roman" panose="02020603050405020304" pitchFamily="18" charset="0"/>
            </a:endParaRPr>
          </a:p>
          <a:p>
            <a:pPr>
              <a:tabLst>
                <a:tab pos="457200" algn="l"/>
                <a:tab pos="3657600" algn="l"/>
              </a:tabLst>
            </a:pPr>
            <a:r>
              <a:rPr lang="en-US" sz="1200" dirty="0" smtClean="0">
                <a:solidFill>
                  <a:schemeClr val="accent5">
                    <a:lumMod val="50000"/>
                  </a:schemeClr>
                </a:solidFill>
                <a:latin typeface="Orgon Slab" panose="02000503000000020004" pitchFamily="50" charset="0"/>
                <a:ea typeface="Times New Roman" panose="02020603050405020304" pitchFamily="18" charset="0"/>
              </a:rPr>
              <a:t>	</a:t>
            </a:r>
            <a:r>
              <a:rPr lang="en-US" sz="1200" dirty="0" smtClean="0">
                <a:solidFill>
                  <a:schemeClr val="accent5">
                    <a:lumMod val="50000"/>
                  </a:schemeClr>
                </a:solidFill>
                <a:latin typeface="Orgon Slab" panose="02000503000000020004" pitchFamily="50" charset="0"/>
                <a:ea typeface="Times New Roman" panose="02020603050405020304" pitchFamily="18" charset="0"/>
              </a:rPr>
              <a:t>Other </a:t>
            </a:r>
            <a:r>
              <a:rPr lang="en-US" sz="1200" dirty="0">
                <a:solidFill>
                  <a:schemeClr val="accent5">
                    <a:lumMod val="50000"/>
                  </a:schemeClr>
                </a:solidFill>
                <a:latin typeface="Orgon Slab" panose="02000503000000020004" pitchFamily="50" charset="0"/>
                <a:ea typeface="Times New Roman" panose="02020603050405020304" pitchFamily="18" charset="0"/>
              </a:rPr>
              <a:t>special four-week course sessions may be scheduled.</a:t>
            </a:r>
            <a:endParaRPr lang="en-US" sz="2000" dirty="0">
              <a:solidFill>
                <a:schemeClr val="accent5">
                  <a:lumMod val="50000"/>
                </a:schemeClr>
              </a:solidFill>
              <a:latin typeface="Orgon Slab" panose="02000503000000020004" pitchFamily="50" charset="0"/>
              <a:ea typeface="Times New Roman" panose="02020603050405020304" pitchFamily="18" charset="0"/>
            </a:endParaRPr>
          </a:p>
          <a:p>
            <a:pPr>
              <a:tabLst>
                <a:tab pos="457200" algn="l"/>
                <a:tab pos="457200" algn="l"/>
                <a:tab pos="3657600" algn="l"/>
              </a:tabLst>
            </a:pPr>
            <a:endParaRPr lang="en-US" sz="1400" dirty="0">
              <a:solidFill>
                <a:schemeClr val="accent5">
                  <a:lumMod val="50000"/>
                </a:schemeClr>
              </a:solidFill>
              <a:latin typeface="Orgon Slab" panose="0200050300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976040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Custom 1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0070C0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3_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4_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5_Custom Design">
  <a:themeElements>
    <a:clrScheme name="Custom 1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0070C0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6_Custom Design">
  <a:themeElements>
    <a:clrScheme name="Custom 1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0070C0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7_Custom Design">
  <a:themeElements>
    <a:clrScheme name="Custom 1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0070C0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8_Custom Design">
  <a:themeElements>
    <a:clrScheme name="Custom 1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0070C0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9.xml><?xml version="1.0" encoding="utf-8"?>
<a:theme xmlns:a="http://schemas.openxmlformats.org/drawingml/2006/main" name="9_Custom Design">
  <a:themeElements>
    <a:clrScheme name="Custom 1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0070C0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4306</TotalTime>
  <Words>285</Words>
  <Application>Microsoft Office PowerPoint</Application>
  <PresentationFormat>On-screen Show (4:3)</PresentationFormat>
  <Paragraphs>31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9</vt:i4>
      </vt:variant>
      <vt:variant>
        <vt:lpstr>Slide Titles</vt:lpstr>
      </vt:variant>
      <vt:variant>
        <vt:i4>3</vt:i4>
      </vt:variant>
    </vt:vector>
  </HeadingPairs>
  <TitlesOfParts>
    <vt:vector size="21" baseType="lpstr">
      <vt:lpstr>Arial</vt:lpstr>
      <vt:lpstr>Calibri</vt:lpstr>
      <vt:lpstr>Encode Sans Normal Black</vt:lpstr>
      <vt:lpstr>Lucida Grande</vt:lpstr>
      <vt:lpstr>Orgon Slab</vt:lpstr>
      <vt:lpstr>Orgon Slab ExtraLight</vt:lpstr>
      <vt:lpstr>Orgon Slab Light</vt:lpstr>
      <vt:lpstr>Orgon Slab Medium</vt:lpstr>
      <vt:lpstr>Times New Roman</vt:lpstr>
      <vt:lpstr>1_Custom Design</vt:lpstr>
      <vt:lpstr>2_Custom Design</vt:lpstr>
      <vt:lpstr>3_Custom Design</vt:lpstr>
      <vt:lpstr>4_Custom Design</vt:lpstr>
      <vt:lpstr>5_Custom Design</vt:lpstr>
      <vt:lpstr>6_Custom Design</vt:lpstr>
      <vt:lpstr>7_Custom Design</vt:lpstr>
      <vt:lpstr>8_Custom Design</vt:lpstr>
      <vt:lpstr>9_Custom Design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Alanya Cannon</dc:creator>
  <cp:lastModifiedBy>Sedighsarvestani, Sahra</cp:lastModifiedBy>
  <cp:revision>190</cp:revision>
  <dcterms:created xsi:type="dcterms:W3CDTF">2014-10-14T00:51:43Z</dcterms:created>
  <dcterms:modified xsi:type="dcterms:W3CDTF">2020-11-17T03:55:32Z</dcterms:modified>
</cp:coreProperties>
</file>